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42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1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96300"/>
            <a:ext cx="9144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dirty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Objective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2450651"/>
            <a:ext cx="9144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dirty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Data Sources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393289"/>
            <a:ext cx="906308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39725" indent="-227013">
              <a:buFont typeface="Wingdings" panose="05000000000000000000" pitchFamily="2" charset="2"/>
              <a:buChar char="q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aims to assess the viability of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NOAA’s 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 Controlled Local Climatological Data (QCLCD)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which include all data related to all land-based weather stations: AWOS (Automated Weather Observing System), MAPSO, Navy METAR, ASOS (Automated Surface Observing System), CRN (Climate Reference Network) and so on, as direct weather information for highways.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2850761"/>
            <a:ext cx="90630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39725" lvl="1" indent="-227013">
              <a:buFont typeface="Wingdings" panose="05000000000000000000" pitchFamily="2" charset="2"/>
              <a:buChar char="q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Nationwide QCLCD between May 2007 and December 2014 form NCDC</a:t>
            </a:r>
          </a:p>
          <a:p>
            <a:pPr marL="339725" lvl="1" indent="-227013">
              <a:buFont typeface="Wingdings" panose="05000000000000000000" pitchFamily="2" charset="2"/>
              <a:buChar char="q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Nationwide fatal crashes between 2007 and  2014 from the FARS</a:t>
            </a:r>
          </a:p>
          <a:p>
            <a:pPr marL="339725" lvl="1" indent="-227013">
              <a:buFont typeface="Wingdings" panose="05000000000000000000" pitchFamily="2" charset="2"/>
              <a:buChar char="q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Nationwide AADT of the Highway Performance Monitoring System (HPMS) in 2011 and 2012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6966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The Viability of Land-Based Weather Station Data On Highways: National-level and Regional-level Analysis </a:t>
            </a:r>
            <a:endParaRPr lang="en-US" sz="2400" dirty="0">
              <a:ln w="12700" cmpd="sng">
                <a:noFill/>
                <a:prstDash val="solid"/>
              </a:ln>
              <a:solidFill>
                <a:srgbClr val="00206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3634292"/>
            <a:ext cx="9144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dirty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n*n Contingency Table Analysis between QCLCD and </a:t>
            </a:r>
            <a:r>
              <a:rPr lang="en-US" sz="2000" dirty="0" smtClean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FARS</a:t>
            </a:r>
            <a:endParaRPr lang="en-US" sz="2000" dirty="0">
              <a:ln w="12700" cmpd="sng">
                <a:noFill/>
                <a:prstDash val="solid"/>
              </a:ln>
              <a:solidFill>
                <a:srgbClr val="00206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4031281"/>
            <a:ext cx="906308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39725" indent="-227013">
              <a:buFont typeface="Wingdings" panose="05000000000000000000" pitchFamily="2" charset="2"/>
              <a:buChar char="q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Cohen’s Kappa: The measurement of observer agreement for categorical data which can be used as a measure of the reliability of multiple determinations on the same subjects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808681" y="4615632"/>
            <a:ext cx="4077621" cy="1582984"/>
            <a:chOff x="17754600" y="7671330"/>
            <a:chExt cx="8086518" cy="280617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/>
            <a:srcRect t="23836"/>
            <a:stretch/>
          </p:blipFill>
          <p:spPr>
            <a:xfrm>
              <a:off x="17754600" y="7671330"/>
              <a:ext cx="8086518" cy="2549195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/>
            <a:srcRect t="87691" b="4340"/>
            <a:stretch/>
          </p:blipFill>
          <p:spPr>
            <a:xfrm>
              <a:off x="17754600" y="10210800"/>
              <a:ext cx="8077200" cy="266700"/>
            </a:xfrm>
            <a:prstGeom prst="rect">
              <a:avLst/>
            </a:prstGeom>
          </p:spPr>
        </p:pic>
      </p:grpSp>
      <p:sp>
        <p:nvSpPr>
          <p:cNvPr id="17" name="Rectangle 16"/>
          <p:cNvSpPr/>
          <p:nvPr/>
        </p:nvSpPr>
        <p:spPr>
          <a:xfrm>
            <a:off x="5881603" y="4615632"/>
            <a:ext cx="32623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7013" lvl="1" indent="-227013">
              <a:buFont typeface="Wingdings" panose="05000000000000000000" pitchFamily="2" charset="2"/>
              <a:buChar char="q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Overall, QCLCD and FARS’ weather records have a moderate agreement (0.41-0.60) up to 20 miles.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cases of fog weather have a slight agreement (0.00-0.20).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1" y="0"/>
            <a:ext cx="91439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dirty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Statistical Modeling with Weather/Traffic Exposure Variables</a:t>
            </a:r>
            <a:endParaRPr lang="en-US" sz="2000" dirty="0">
              <a:ln w="12700" cmpd="sng">
                <a:noFill/>
                <a:prstDash val="solid"/>
              </a:ln>
              <a:solidFill>
                <a:srgbClr val="00206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1" y="476340"/>
            <a:ext cx="914399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39725" indent="-227013">
              <a:buFont typeface="Wingdings" panose="05000000000000000000" pitchFamily="2" charset="2"/>
              <a:buChar char="q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analyze the regional applicability of QCLCD, the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Negative Binomial regression model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used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39725" indent="-227013">
              <a:buFont typeface="Wingdings" panose="05000000000000000000" pitchFamily="2" charset="2"/>
              <a:buChar char="q"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1993" y="3186855"/>
            <a:ext cx="45719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7013" lvl="1" indent="-227013">
              <a:buFont typeface="Wingdings" panose="05000000000000000000" pitchFamily="2" charset="2"/>
              <a:buChar char="q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type of models shows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between annual total fatal crashes and duration of each weather condition.</a:t>
            </a:r>
          </a:p>
          <a:p>
            <a:pPr marL="227013" lvl="1" indent="-227013">
              <a:buFont typeface="Wingdings" panose="05000000000000000000" pitchFamily="2" charset="2"/>
              <a:buChar char="q"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4571989" y="1797100"/>
                <a:ext cx="457199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𝒍𝒏</m:t>
                          </m:r>
                          <m:sSub>
                            <m:sSub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  <m:sub>
                              <m:r>
                                <a:rPr lang="en-US" sz="16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𝐥</m:t>
                          </m:r>
                          <m:func>
                            <m:func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</m:fName>
                            <m: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e>
                          </m:func>
                          <m:sSub>
                            <m:sSub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</a:rPr>
                                <m:t>𝑽𝑴𝑻</m:t>
                              </m:r>
                            </m:e>
                            <m:sub>
                              <m:r>
                                <a:rPr lang="en-US" sz="16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</a:rPr>
                                <m:t>𝑫𝒖𝒓𝒂𝒕𝒊𝒐𝒏</m:t>
                              </m:r>
                            </m:e>
                            <m:sub>
                              <m:r>
                                <a:rPr lang="en-US" sz="16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600" b="1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89" y="1797100"/>
                <a:ext cx="4571999" cy="338554"/>
              </a:xfrm>
              <a:prstGeom prst="rect">
                <a:avLst/>
              </a:prstGeom>
              <a:blipFill rotWithShape="0">
                <a:blip r:embed="rId2"/>
                <a:stretch>
                  <a:fillRect t="-110909" r="-133" b="-17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-10" y="4015172"/>
                <a:ext cx="914399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𝒍𝒏</m:t>
                      </m:r>
                      <m:sSub>
                        <m:sSubPr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1600" b="1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1600" b="1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𝒍𝒏</m:t>
                      </m:r>
                      <m:sSub>
                        <m:sSubPr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𝑽𝑴𝑻</m:t>
                          </m:r>
                        </m:e>
                        <m:sub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1600" b="1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𝑹𝒂𝒊𝒏</m:t>
                          </m:r>
                        </m:e>
                        <m:sub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1600" b="1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sSub>
                        <m:sSubPr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𝑺𝒏𝒐𝒘</m:t>
                          </m:r>
                        </m:e>
                        <m:sub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1600" b="1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sSub>
                        <m:sSubPr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𝑭𝒐𝒈</m:t>
                          </m:r>
                        </m:e>
                        <m:sub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1600" b="1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" y="4015172"/>
                <a:ext cx="9143998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64736" y="883616"/>
            <a:ext cx="4571998" cy="2864520"/>
            <a:chOff x="0" y="105308"/>
            <a:chExt cx="4571998" cy="2864520"/>
          </a:xfrm>
        </p:grpSpPr>
        <p:sp>
          <p:nvSpPr>
            <p:cNvPr id="14" name="Rectangle 13"/>
            <p:cNvSpPr/>
            <p:nvPr/>
          </p:nvSpPr>
          <p:spPr>
            <a:xfrm>
              <a:off x="0" y="105308"/>
              <a:ext cx="3157083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sz="2000" dirty="0">
                  <a:ln w="12700" cmpd="sng">
                    <a:noFill/>
                    <a:prstDash val="solid"/>
                  </a:ln>
                  <a:solidFill>
                    <a:srgbClr val="002060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USA Climate Regions</a:t>
              </a:r>
            </a:p>
          </p:txBody>
        </p:sp>
        <p:pic>
          <p:nvPicPr>
            <p:cNvPr id="15" name="Picture 2" descr="Image result for nine climate regions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25"/>
            <a:stretch/>
          </p:blipFill>
          <p:spPr bwMode="auto">
            <a:xfrm>
              <a:off x="0" y="502297"/>
              <a:ext cx="4571998" cy="2467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/>
          <p:cNvSpPr/>
          <p:nvPr/>
        </p:nvSpPr>
        <p:spPr>
          <a:xfrm>
            <a:off x="4571989" y="2109637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7013" lvl="1" indent="-227013">
              <a:buFont typeface="Wingdings" panose="05000000000000000000" pitchFamily="2" charset="2"/>
              <a:buChar char="q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most regions, the increase of VMT during specific weather duration has a significant positive relationship with weather-related fatal crashes.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1991" y="735271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30188" indent="-230188">
              <a:buFont typeface="Wingdings" panose="05000000000000000000" pitchFamily="2" charset="2"/>
              <a:buChar char="q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type of models relates total fatal crashes under specific weather conditions to the annual total length of the corresponding weather.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40836" y="1556419"/>
            <a:ext cx="78098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</a:rPr>
              <a:t>R+, S-</a:t>
            </a:r>
            <a:endParaRPr lang="en-US" sz="2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56396" y="2587378"/>
            <a:ext cx="38023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</a:rPr>
              <a:t>F-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89459" y="1891812"/>
            <a:ext cx="78098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</a:rPr>
              <a:t>R+, S-</a:t>
            </a:r>
            <a:endParaRPr lang="en-US" sz="2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35927" y="1273880"/>
            <a:ext cx="77617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</a:rPr>
              <a:t>R+, F-</a:t>
            </a:r>
            <a:endParaRPr lang="en-US" sz="2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863413" y="2646936"/>
            <a:ext cx="78098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</a:rPr>
              <a:t>R+, S-</a:t>
            </a:r>
            <a:endParaRPr lang="en-US" sz="2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852165" y="2646936"/>
            <a:ext cx="38504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</a:rPr>
              <a:t>S-</a:t>
            </a:r>
            <a:endParaRPr lang="en-US" sz="2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-35774" y="2246826"/>
            <a:ext cx="109998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</a:rPr>
              <a:t>R-, S-, F+</a:t>
            </a:r>
            <a:endParaRPr lang="en-US" sz="2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46936" y="1449284"/>
            <a:ext cx="78098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</a:rPr>
              <a:t>R+, S-</a:t>
            </a:r>
            <a:endParaRPr lang="en-US" sz="2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833290" y="4438543"/>
            <a:ext cx="18900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dirty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Conclusions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44057" y="4809965"/>
            <a:ext cx="710283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457200" indent="-457200">
              <a:buFont typeface="Wingdings" panose="05000000000000000000" pitchFamily="2" charset="2"/>
              <a:buChar char="q"/>
              <a:defRPr sz="3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7013" indent="-227013"/>
            <a:r>
              <a:rPr lang="en-US" sz="1600" dirty="0"/>
              <a:t>The QCLCD can be used to manage the weather-related traffic safety for highways because QCLCD has a moderate agreement with FARS’ weather records even without any forecasting.</a:t>
            </a:r>
          </a:p>
          <a:p>
            <a:pPr marL="227013" indent="-227013"/>
            <a:r>
              <a:rPr lang="en-US" sz="1600" dirty="0" smtClean="0"/>
              <a:t>According to the statistical models by climate region, the QCLCD can be a good exposure measure for weather-related traffic crashes.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351</Words>
  <Application>Microsoft Office PowerPoint</Application>
  <PresentationFormat>On-screen Show (4:3)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Cambria Math</vt:lpstr>
      <vt:lpstr>Times New Roman</vt:lpstr>
      <vt:lpstr>Wingdings</vt:lpstr>
      <vt:lpstr>Office Theme</vt:lpstr>
      <vt:lpstr>Custom Design</vt:lpstr>
      <vt:lpstr>PowerPoint Presentation</vt:lpstr>
      <vt:lpstr>PowerPoint Presentation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Whoi Bin Chung</cp:lastModifiedBy>
  <cp:revision>8</cp:revision>
  <dcterms:created xsi:type="dcterms:W3CDTF">2016-12-19T23:39:08Z</dcterms:created>
  <dcterms:modified xsi:type="dcterms:W3CDTF">2016-12-26T20:47:03Z</dcterms:modified>
</cp:coreProperties>
</file>